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RQND Pro" charset="1" panose="00000500000000000000"/>
      <p:regular r:id="rId16"/>
    </p:embeddedFont>
    <p:embeddedFont>
      <p:font typeface="Space Mono" charset="1" panose="02000509040000020004"/>
      <p:regular r:id="rId17"/>
    </p:embeddedFont>
    <p:embeddedFont>
      <p:font typeface="RQND Pro Medium" charset="1" panose="00000500000000000000"/>
      <p:regular r:id="rId18"/>
    </p:embeddedFont>
    <p:embeddedFont>
      <p:font typeface="Poppins" charset="1" panose="00000500000000000000"/>
      <p:regular r:id="rId19"/>
    </p:embeddedFont>
    <p:embeddedFont>
      <p:font typeface="Poppins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sv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1.png" Type="http://schemas.openxmlformats.org/officeDocument/2006/relationships/image"/><Relationship Id="rId4" Target="../media/image2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9367" y="-352343"/>
            <a:ext cx="10991686" cy="10991686"/>
          </a:xfrm>
          <a:custGeom>
            <a:avLst/>
            <a:gdLst/>
            <a:ahLst/>
            <a:cxnLst/>
            <a:rect r="r" b="b" t="t" l="l"/>
            <a:pathLst>
              <a:path h="10991686" w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12386" y="3447475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83356" y="3314125"/>
            <a:ext cx="13886823" cy="2360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  <a:spcBef>
                <a:spcPct val="0"/>
              </a:spcBef>
            </a:pPr>
            <a:r>
              <a:rPr lang="en-US" sz="68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Legal Contract Simplification with Large Language Models (LLMs)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564740" y="6146189"/>
            <a:ext cx="7524055" cy="1135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47"/>
              </a:lnSpc>
              <a:spcBef>
                <a:spcPct val="0"/>
              </a:spcBef>
            </a:pPr>
            <a:r>
              <a:rPr lang="en-US" sz="2177" spc="1741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ENHANCING LEGAL UNDERSTANDING THROUGH AI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96061" y="7224366"/>
            <a:ext cx="5488135" cy="1746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7"/>
              </a:lnSpc>
            </a:pPr>
            <a:r>
              <a:rPr lang="en-US" sz="2477" spc="899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VIVEKANANTHAN S</a:t>
            </a:r>
          </a:p>
          <a:p>
            <a:pPr algn="ctr">
              <a:lnSpc>
                <a:spcPts val="3467"/>
              </a:lnSpc>
            </a:pPr>
            <a:r>
              <a:rPr lang="en-US" sz="2477" spc="899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VISHAL KUMAR R K</a:t>
            </a:r>
          </a:p>
          <a:p>
            <a:pPr algn="ctr">
              <a:lnSpc>
                <a:spcPts val="3467"/>
              </a:lnSpc>
            </a:pPr>
            <a:r>
              <a:rPr lang="en-US" sz="2477" spc="899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VISHAAL S</a:t>
            </a:r>
          </a:p>
          <a:p>
            <a:pPr algn="ctr">
              <a:lnSpc>
                <a:spcPts val="3467"/>
              </a:lnSpc>
              <a:spcBef>
                <a:spcPct val="0"/>
              </a:spcBef>
            </a:pPr>
            <a:r>
              <a:rPr lang="en-US" sz="2477" spc="899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VETRIVEL P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9367" y="-352343"/>
            <a:ext cx="10991686" cy="10991686"/>
          </a:xfrm>
          <a:custGeom>
            <a:avLst/>
            <a:gdLst/>
            <a:ahLst/>
            <a:cxnLst/>
            <a:rect r="r" b="b" t="t" l="l"/>
            <a:pathLst>
              <a:path h="10991686" w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78207" y="2678742"/>
            <a:ext cx="3532473" cy="3468247"/>
          </a:xfrm>
          <a:custGeom>
            <a:avLst/>
            <a:gdLst/>
            <a:ahLst/>
            <a:cxnLst/>
            <a:rect r="r" b="b" t="t" l="l"/>
            <a:pathLst>
              <a:path h="3468247" w="3532473">
                <a:moveTo>
                  <a:pt x="0" y="0"/>
                </a:moveTo>
                <a:lnTo>
                  <a:pt x="3532473" y="0"/>
                </a:lnTo>
                <a:lnTo>
                  <a:pt x="3532473" y="3468247"/>
                </a:lnTo>
                <a:lnTo>
                  <a:pt x="0" y="34682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925059" y="4734712"/>
            <a:ext cx="10437882" cy="1412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92"/>
              </a:lnSpc>
            </a:pPr>
            <a:r>
              <a:rPr lang="en-US" sz="13323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081921" y="0"/>
            <a:ext cx="9136371" cy="10670214"/>
          </a:xfrm>
          <a:custGeom>
            <a:avLst/>
            <a:gdLst/>
            <a:ahLst/>
            <a:cxnLst/>
            <a:rect r="r" b="b" t="t" l="l"/>
            <a:pathLst>
              <a:path h="10670214" w="9136371">
                <a:moveTo>
                  <a:pt x="0" y="0"/>
                </a:moveTo>
                <a:lnTo>
                  <a:pt x="9136371" y="0"/>
                </a:lnTo>
                <a:lnTo>
                  <a:pt x="9136371" y="10670214"/>
                </a:lnTo>
                <a:lnTo>
                  <a:pt x="0" y="106702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676400"/>
            <a:ext cx="8935562" cy="1954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PROBLEM STATEMENT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77610" y="3780483"/>
            <a:ext cx="10304253" cy="4105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0512" indent="-280256" lvl="1">
              <a:lnSpc>
                <a:spcPts val="3634"/>
              </a:lnSpc>
              <a:buFont typeface="Arial"/>
              <a:buChar char="•"/>
            </a:pPr>
            <a:r>
              <a:rPr lang="en-US" sz="259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Legal contracts are often dense and filled with complex legal jargon.</a:t>
            </a:r>
          </a:p>
          <a:p>
            <a:pPr algn="l" marL="560512" indent="-280256" lvl="1">
              <a:lnSpc>
                <a:spcPts val="3634"/>
              </a:lnSpc>
              <a:buFont typeface="Arial"/>
              <a:buChar char="•"/>
            </a:pPr>
          </a:p>
          <a:p>
            <a:pPr algn="l" marL="560512" indent="-280256" lvl="1">
              <a:lnSpc>
                <a:spcPts val="3634"/>
              </a:lnSpc>
              <a:buFont typeface="Arial"/>
              <a:buChar char="•"/>
            </a:pPr>
            <a:r>
              <a:rPr lang="en-US" sz="259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Non-experts struggle to interpret critical clauses.</a:t>
            </a:r>
          </a:p>
          <a:p>
            <a:pPr algn="l" marL="560512" indent="-280256" lvl="1">
              <a:lnSpc>
                <a:spcPts val="3634"/>
              </a:lnSpc>
              <a:buFont typeface="Arial"/>
              <a:buChar char="•"/>
            </a:pPr>
          </a:p>
          <a:p>
            <a:pPr algn="l" marL="560512" indent="-280256" lvl="1">
              <a:lnSpc>
                <a:spcPts val="3634"/>
              </a:lnSpc>
              <a:buFont typeface="Arial"/>
              <a:buChar char="•"/>
            </a:pPr>
            <a:r>
              <a:rPr lang="en-US" sz="259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Manual review is time-consuming and error-prone.</a:t>
            </a:r>
          </a:p>
          <a:p>
            <a:pPr algn="l" marL="560512" indent="-280256" lvl="1">
              <a:lnSpc>
                <a:spcPts val="3634"/>
              </a:lnSpc>
              <a:buFont typeface="Arial"/>
              <a:buChar char="•"/>
            </a:pPr>
          </a:p>
          <a:p>
            <a:pPr algn="l" marL="560512" indent="-280256" lvl="1">
              <a:lnSpc>
                <a:spcPts val="3634"/>
              </a:lnSpc>
              <a:buFont typeface="Arial"/>
              <a:buChar char="•"/>
            </a:pPr>
            <a:r>
              <a:rPr lang="en-US" sz="259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There is a need for an intelligent system to simplify legal content while retaining accuracy.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02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4199" y="4643432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8"/>
                </a:lnTo>
                <a:lnTo>
                  <a:pt x="0" y="27463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651117" y="1111981"/>
            <a:ext cx="10737703" cy="8063039"/>
          </a:xfrm>
          <a:custGeom>
            <a:avLst/>
            <a:gdLst/>
            <a:ahLst/>
            <a:cxnLst/>
            <a:rect r="r" b="b" t="t" l="l"/>
            <a:pathLst>
              <a:path h="8063039" w="10737703">
                <a:moveTo>
                  <a:pt x="0" y="0"/>
                </a:moveTo>
                <a:lnTo>
                  <a:pt x="10737703" y="0"/>
                </a:lnTo>
                <a:lnTo>
                  <a:pt x="10737703" y="8063038"/>
                </a:lnTo>
                <a:lnTo>
                  <a:pt x="0" y="80630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8989" y="766676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58097" y="1952229"/>
            <a:ext cx="5935599" cy="8229600"/>
          </a:xfrm>
          <a:custGeom>
            <a:avLst/>
            <a:gdLst/>
            <a:ahLst/>
            <a:cxnLst/>
            <a:rect r="r" b="b" t="t" l="l"/>
            <a:pathLst>
              <a:path h="8229600" w="5935599">
                <a:moveTo>
                  <a:pt x="0" y="0"/>
                </a:moveTo>
                <a:lnTo>
                  <a:pt x="5935599" y="0"/>
                </a:lnTo>
                <a:lnTo>
                  <a:pt x="593559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839761" y="2427255"/>
            <a:ext cx="8935562" cy="108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Objective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93696" y="3446340"/>
            <a:ext cx="9510710" cy="4137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3"/>
              </a:lnSpc>
            </a:pPr>
            <a:r>
              <a:rPr lang="en-US" sz="261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Automate the analysis and simplification of complex legal contracts.</a:t>
            </a:r>
          </a:p>
          <a:p>
            <a:pPr algn="ctr">
              <a:lnSpc>
                <a:spcPts val="3663"/>
              </a:lnSpc>
            </a:pPr>
          </a:p>
          <a:p>
            <a:pPr algn="ctr">
              <a:lnSpc>
                <a:spcPts val="3663"/>
              </a:lnSpc>
            </a:pPr>
            <a:r>
              <a:rPr lang="en-US" sz="261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Retain legal accuracy and compliance.</a:t>
            </a:r>
          </a:p>
          <a:p>
            <a:pPr algn="ctr">
              <a:lnSpc>
                <a:spcPts val="3663"/>
              </a:lnSpc>
            </a:pPr>
          </a:p>
          <a:p>
            <a:pPr algn="ctr">
              <a:lnSpc>
                <a:spcPts val="3663"/>
              </a:lnSpc>
            </a:pPr>
            <a:r>
              <a:rPr lang="en-US" sz="261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Improve contract transparency and comprehension for non-lawyers.</a:t>
            </a:r>
          </a:p>
          <a:p>
            <a:pPr algn="ctr">
              <a:lnSpc>
                <a:spcPts val="3663"/>
              </a:lnSpc>
            </a:pPr>
          </a:p>
          <a:p>
            <a:pPr algn="ctr">
              <a:lnSpc>
                <a:spcPts val="3663"/>
              </a:lnSpc>
              <a:spcBef>
                <a:spcPct val="0"/>
              </a:spcBef>
            </a:pPr>
            <a:r>
              <a:rPr lang="en-US" sz="261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Assist legal professionals in reviewing documents faster.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37498" y="-560877"/>
            <a:ext cx="10753446" cy="10753446"/>
          </a:xfrm>
          <a:custGeom>
            <a:avLst/>
            <a:gdLst/>
            <a:ahLst/>
            <a:cxnLst/>
            <a:rect r="r" b="b" t="t" l="l"/>
            <a:pathLst>
              <a:path h="10753446" w="10753446">
                <a:moveTo>
                  <a:pt x="0" y="0"/>
                </a:moveTo>
                <a:lnTo>
                  <a:pt x="10753447" y="0"/>
                </a:lnTo>
                <a:lnTo>
                  <a:pt x="10753447" y="10753447"/>
                </a:lnTo>
                <a:lnTo>
                  <a:pt x="0" y="10753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595513" y="6538662"/>
            <a:ext cx="3096974" cy="5857161"/>
          </a:xfrm>
          <a:custGeom>
            <a:avLst/>
            <a:gdLst/>
            <a:ahLst/>
            <a:cxnLst/>
            <a:rect r="r" b="b" t="t" l="l"/>
            <a:pathLst>
              <a:path h="5857161" w="3096974">
                <a:moveTo>
                  <a:pt x="0" y="0"/>
                </a:moveTo>
                <a:lnTo>
                  <a:pt x="3096974" y="0"/>
                </a:lnTo>
                <a:lnTo>
                  <a:pt x="3096974" y="5857160"/>
                </a:lnTo>
                <a:lnTo>
                  <a:pt x="0" y="58571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44170" y="2791470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8"/>
                </a:lnTo>
                <a:lnTo>
                  <a:pt x="0" y="274633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229857" y="510512"/>
            <a:ext cx="13584364" cy="2280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52"/>
              </a:lnSpc>
              <a:spcBef>
                <a:spcPct val="0"/>
              </a:spcBef>
            </a:pPr>
            <a:r>
              <a:rPr lang="en-US" sz="13323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KEY COMPONENTS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42769" y="3227134"/>
            <a:ext cx="12358542" cy="2809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Document Segmentation</a:t>
            </a:r>
          </a:p>
          <a:p>
            <a:pPr algn="ctr">
              <a:lnSpc>
                <a:spcPts val="3187"/>
              </a:lnSpc>
            </a:pPr>
          </a:p>
          <a:p>
            <a:pPr algn="ctr">
              <a:lnSpc>
                <a:spcPts val="3187"/>
              </a:lnSpc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Key Clause Identification</a:t>
            </a:r>
          </a:p>
          <a:p>
            <a:pPr algn="ctr">
              <a:lnSpc>
                <a:spcPts val="3187"/>
              </a:lnSpc>
            </a:pPr>
          </a:p>
          <a:p>
            <a:pPr algn="ctr">
              <a:lnSpc>
                <a:spcPts val="3187"/>
              </a:lnSpc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Abstractive Summarization with LLMs</a:t>
            </a:r>
          </a:p>
          <a:p>
            <a:pPr algn="ctr">
              <a:lnSpc>
                <a:spcPts val="3187"/>
              </a:lnSpc>
            </a:pPr>
          </a:p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Validation Layer for Legal Compliance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2856" y="0"/>
            <a:ext cx="9023070" cy="10312080"/>
          </a:xfrm>
          <a:custGeom>
            <a:avLst/>
            <a:gdLst/>
            <a:ahLst/>
            <a:cxnLst/>
            <a:rect r="r" b="b" t="t" l="l"/>
            <a:pathLst>
              <a:path h="10312080" w="9023070">
                <a:moveTo>
                  <a:pt x="0" y="0"/>
                </a:moveTo>
                <a:lnTo>
                  <a:pt x="9023070" y="0"/>
                </a:lnTo>
                <a:lnTo>
                  <a:pt x="9023070" y="10312080"/>
                </a:lnTo>
                <a:lnTo>
                  <a:pt x="0" y="10312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125139" y="4441838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453258" y="1676400"/>
            <a:ext cx="8935562" cy="1954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SYSTEM ARCHITECTURE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453258" y="4177051"/>
            <a:ext cx="9258080" cy="4409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b="true" sz="227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Input</a:t>
            </a: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Legal contract (PDF/TXT)</a:t>
            </a:r>
          </a:p>
          <a:p>
            <a:pPr algn="l">
              <a:lnSpc>
                <a:spcPts val="3187"/>
              </a:lnSpc>
            </a:pP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b="true" sz="227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Preprocessing</a:t>
            </a: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Clean and segment document</a:t>
            </a:r>
          </a:p>
          <a:p>
            <a:pPr algn="l">
              <a:lnSpc>
                <a:spcPts val="3187"/>
              </a:lnSpc>
            </a:pP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b="true" sz="227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Clause Detection</a:t>
            </a: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Identify important legal clauses</a:t>
            </a:r>
          </a:p>
          <a:p>
            <a:pPr algn="l">
              <a:lnSpc>
                <a:spcPts val="3187"/>
              </a:lnSpc>
            </a:pP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b="true" sz="227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Summarization</a:t>
            </a: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Use transformer models to simplify</a:t>
            </a:r>
          </a:p>
          <a:p>
            <a:pPr algn="l">
              <a:lnSpc>
                <a:spcPts val="3187"/>
              </a:lnSpc>
            </a:pP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b="true" sz="227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Validation</a:t>
            </a: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Human-in-the-loop or rule-based checks</a:t>
            </a:r>
          </a:p>
          <a:p>
            <a:pPr algn="l">
              <a:lnSpc>
                <a:spcPts val="3187"/>
              </a:lnSpc>
            </a:pP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b="true" sz="227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Output</a:t>
            </a: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Simplified contract content with legal integrity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86705" y="4981180"/>
            <a:ext cx="1894745" cy="1860295"/>
          </a:xfrm>
          <a:custGeom>
            <a:avLst/>
            <a:gdLst/>
            <a:ahLst/>
            <a:cxnLst/>
            <a:rect r="r" b="b" t="t" l="l"/>
            <a:pathLst>
              <a:path h="1860295" w="1894745">
                <a:moveTo>
                  <a:pt x="0" y="0"/>
                </a:moveTo>
                <a:lnTo>
                  <a:pt x="1894745" y="0"/>
                </a:lnTo>
                <a:lnTo>
                  <a:pt x="1894745" y="1860295"/>
                </a:lnTo>
                <a:lnTo>
                  <a:pt x="0" y="18602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86705" y="1590246"/>
            <a:ext cx="13514590" cy="3390934"/>
          </a:xfrm>
          <a:custGeom>
            <a:avLst/>
            <a:gdLst/>
            <a:ahLst/>
            <a:cxnLst/>
            <a:rect r="r" b="b" t="t" l="l"/>
            <a:pathLst>
              <a:path h="3390934" w="13514590">
                <a:moveTo>
                  <a:pt x="0" y="0"/>
                </a:moveTo>
                <a:lnTo>
                  <a:pt x="13514590" y="0"/>
                </a:lnTo>
                <a:lnTo>
                  <a:pt x="13514590" y="3390934"/>
                </a:lnTo>
                <a:lnTo>
                  <a:pt x="0" y="33909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45466" y="1909647"/>
            <a:ext cx="15597068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TECHNOLOGIES USED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569571" y="5603568"/>
            <a:ext cx="11621009" cy="360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Python (Google Colab for development)</a:t>
            </a:r>
          </a:p>
          <a:p>
            <a:pPr algn="ctr">
              <a:lnSpc>
                <a:spcPts val="3187"/>
              </a:lnSpc>
            </a:pPr>
          </a:p>
          <a:p>
            <a:pPr algn="ctr">
              <a:lnSpc>
                <a:spcPts val="3187"/>
              </a:lnSpc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NLP Libraries: spaCy, NLTK, Transformers (e.g., Pegasus, T5)</a:t>
            </a:r>
          </a:p>
          <a:p>
            <a:pPr algn="ctr">
              <a:lnSpc>
                <a:spcPts val="3187"/>
              </a:lnSpc>
            </a:pPr>
          </a:p>
          <a:p>
            <a:pPr algn="ctr">
              <a:lnSpc>
                <a:spcPts val="3187"/>
              </a:lnSpc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PDF/Text Parsing: PyMuPDF, regex</a:t>
            </a:r>
          </a:p>
          <a:p>
            <a:pPr algn="ctr">
              <a:lnSpc>
                <a:spcPts val="3187"/>
              </a:lnSpc>
            </a:pPr>
          </a:p>
          <a:p>
            <a:pPr algn="ctr">
              <a:lnSpc>
                <a:spcPts val="3187"/>
              </a:lnSpc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Model: Pre-trained LLMs from Hugging Face</a:t>
            </a:r>
          </a:p>
          <a:p>
            <a:pPr algn="ctr">
              <a:lnSpc>
                <a:spcPts val="3187"/>
              </a:lnSpc>
            </a:pPr>
          </a:p>
          <a:p>
            <a:pPr algn="ctr">
              <a:lnSpc>
                <a:spcPts val="3187"/>
              </a:lnSpc>
              <a:spcBef>
                <a:spcPct val="0"/>
              </a:spcBef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Evaluation: Manual and rule-based validation of simplification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05577" y="457039"/>
            <a:ext cx="6697379" cy="9372922"/>
          </a:xfrm>
          <a:custGeom>
            <a:avLst/>
            <a:gdLst/>
            <a:ahLst/>
            <a:cxnLst/>
            <a:rect r="r" b="b" t="t" l="l"/>
            <a:pathLst>
              <a:path h="9372922" w="6697379">
                <a:moveTo>
                  <a:pt x="0" y="0"/>
                </a:moveTo>
                <a:lnTo>
                  <a:pt x="6697380" y="0"/>
                </a:lnTo>
                <a:lnTo>
                  <a:pt x="6697380" y="9372922"/>
                </a:lnTo>
                <a:lnTo>
                  <a:pt x="0" y="93729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394786" y="1710214"/>
            <a:ext cx="4918963" cy="6866572"/>
          </a:xfrm>
          <a:custGeom>
            <a:avLst/>
            <a:gdLst/>
            <a:ahLst/>
            <a:cxnLst/>
            <a:rect r="r" b="b" t="t" l="l"/>
            <a:pathLst>
              <a:path h="6866572" w="4918963">
                <a:moveTo>
                  <a:pt x="0" y="0"/>
                </a:moveTo>
                <a:lnTo>
                  <a:pt x="4918962" y="0"/>
                </a:lnTo>
                <a:lnTo>
                  <a:pt x="4918962" y="6866572"/>
                </a:lnTo>
                <a:lnTo>
                  <a:pt x="0" y="68665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28675"/>
            <a:ext cx="11035940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SAMPLE OUTPUT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57695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57695" y="4266593"/>
            <a:ext cx="9258080" cy="2809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27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Original Clause</a:t>
            </a: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>
              <a:lnSpc>
                <a:spcPts val="3187"/>
              </a:lnSpc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“This Agreement shall be terminated by either party with a prior notice of thirty (30) days…”</a:t>
            </a:r>
          </a:p>
          <a:p>
            <a:pPr algn="l">
              <a:lnSpc>
                <a:spcPts val="3187"/>
              </a:lnSpc>
            </a:pPr>
          </a:p>
          <a:p>
            <a:pPr algn="l">
              <a:lnSpc>
                <a:spcPts val="3187"/>
              </a:lnSpc>
            </a:pPr>
            <a:r>
              <a:rPr lang="en-US" sz="227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Simplified Clause</a:t>
            </a: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>
              <a:lnSpc>
                <a:spcPts val="3187"/>
              </a:lnSpc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“Either side can end this agreement by giving 30 days' notice.”</a:t>
            </a:r>
          </a:p>
          <a:p>
            <a:pPr algn="l">
              <a:lnSpc>
                <a:spcPts val="318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5907" y="2894043"/>
            <a:ext cx="6554005" cy="5696027"/>
          </a:xfrm>
          <a:custGeom>
            <a:avLst/>
            <a:gdLst/>
            <a:ahLst/>
            <a:cxnLst/>
            <a:rect r="r" b="b" t="t" l="l"/>
            <a:pathLst>
              <a:path h="5696027" w="6554005">
                <a:moveTo>
                  <a:pt x="0" y="0"/>
                </a:moveTo>
                <a:lnTo>
                  <a:pt x="6554005" y="0"/>
                </a:lnTo>
                <a:lnTo>
                  <a:pt x="6554005" y="5696027"/>
                </a:lnTo>
                <a:lnTo>
                  <a:pt x="0" y="56960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08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601084" y="1590675"/>
            <a:ext cx="8935562" cy="1704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99"/>
              </a:lnSpc>
            </a:pPr>
            <a:r>
              <a:rPr lang="en-US" sz="99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BENEFITS AND LIMITATIONS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51077" y="3253161"/>
            <a:ext cx="9037743" cy="5609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277" u="sng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Benefits</a:t>
            </a: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>
              <a:lnSpc>
                <a:spcPts val="3187"/>
              </a:lnSpc>
            </a:pP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Time-saving for legal teams</a:t>
            </a:r>
          </a:p>
          <a:p>
            <a:pPr algn="l">
              <a:lnSpc>
                <a:spcPts val="3187"/>
              </a:lnSpc>
            </a:pP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Easier understanding for clients</a:t>
            </a:r>
          </a:p>
          <a:p>
            <a:pPr algn="l">
              <a:lnSpc>
                <a:spcPts val="3187"/>
              </a:lnSpc>
            </a:pP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Reduces human errors</a:t>
            </a:r>
          </a:p>
          <a:p>
            <a:pPr algn="l">
              <a:lnSpc>
                <a:spcPts val="3187"/>
              </a:lnSpc>
            </a:pPr>
          </a:p>
          <a:p>
            <a:pPr algn="l">
              <a:lnSpc>
                <a:spcPts val="3187"/>
              </a:lnSpc>
            </a:pPr>
          </a:p>
          <a:p>
            <a:pPr algn="l">
              <a:lnSpc>
                <a:spcPts val="3187"/>
              </a:lnSpc>
            </a:pPr>
            <a:r>
              <a:rPr lang="en-US" sz="2277" u="sng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Limitations</a:t>
            </a: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>
              <a:lnSpc>
                <a:spcPts val="3187"/>
              </a:lnSpc>
            </a:pP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Requires human review for full compliance</a:t>
            </a:r>
          </a:p>
          <a:p>
            <a:pPr algn="l">
              <a:lnSpc>
                <a:spcPts val="3187"/>
              </a:lnSpc>
            </a:pP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Accuracy depends on model quality and training data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3880901" y="1640144"/>
            <a:ext cx="2961265" cy="2907424"/>
          </a:xfrm>
          <a:custGeom>
            <a:avLst/>
            <a:gdLst/>
            <a:ahLst/>
            <a:cxnLst/>
            <a:rect r="r" b="b" t="t" l="l"/>
            <a:pathLst>
              <a:path h="2907424" w="2961265">
                <a:moveTo>
                  <a:pt x="0" y="0"/>
                </a:moveTo>
                <a:lnTo>
                  <a:pt x="2961265" y="0"/>
                </a:lnTo>
                <a:lnTo>
                  <a:pt x="2961265" y="2907423"/>
                </a:lnTo>
                <a:lnTo>
                  <a:pt x="0" y="290742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9514" y="1509434"/>
            <a:ext cx="16581124" cy="11064132"/>
          </a:xfrm>
          <a:custGeom>
            <a:avLst/>
            <a:gdLst/>
            <a:ahLst/>
            <a:cxnLst/>
            <a:rect r="r" b="b" t="t" l="l"/>
            <a:pathLst>
              <a:path h="11064132" w="16581124">
                <a:moveTo>
                  <a:pt x="0" y="0"/>
                </a:moveTo>
                <a:lnTo>
                  <a:pt x="16581124" y="0"/>
                </a:lnTo>
                <a:lnTo>
                  <a:pt x="16581124" y="11064131"/>
                </a:lnTo>
                <a:lnTo>
                  <a:pt x="0" y="1106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569571" y="4803468"/>
            <a:ext cx="11621009" cy="4409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LLMs can effectively simplify legal contracts</a:t>
            </a:r>
          </a:p>
          <a:p>
            <a:pPr algn="ctr">
              <a:lnSpc>
                <a:spcPts val="3187"/>
              </a:lnSpc>
            </a:pPr>
          </a:p>
          <a:p>
            <a:pPr algn="ctr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Maintains balance between simplification and legal integrity</a:t>
            </a:r>
          </a:p>
          <a:p>
            <a:pPr algn="ctr">
              <a:lnSpc>
                <a:spcPts val="3187"/>
              </a:lnSpc>
            </a:pPr>
          </a:p>
          <a:p>
            <a:pPr algn="l">
              <a:lnSpc>
                <a:spcPts val="3187"/>
              </a:lnSpc>
            </a:pPr>
            <a:r>
              <a:rPr lang="en-US" sz="2277" u="sng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Future improvements:</a:t>
            </a:r>
          </a:p>
          <a:p>
            <a:pPr algn="ctr">
              <a:lnSpc>
                <a:spcPts val="3187"/>
              </a:lnSpc>
            </a:pPr>
          </a:p>
          <a:p>
            <a:pPr algn="ctr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Fine-tuning models on domain-specific data</a:t>
            </a:r>
          </a:p>
          <a:p>
            <a:pPr algn="ctr">
              <a:lnSpc>
                <a:spcPts val="3187"/>
              </a:lnSpc>
            </a:pPr>
          </a:p>
          <a:p>
            <a:pPr algn="ctr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Integrating with legal CRM systems</a:t>
            </a:r>
          </a:p>
          <a:p>
            <a:pPr algn="ctr">
              <a:lnSpc>
                <a:spcPts val="3187"/>
              </a:lnSpc>
            </a:pPr>
          </a:p>
          <a:p>
            <a:pPr algn="ctr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Adding real-time validation through law-specific rule engines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61533" y="2789642"/>
            <a:ext cx="10837086" cy="1954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CONCLUSION AND FUTURE SCOPE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661013" y="1028700"/>
            <a:ext cx="1894745" cy="1860295"/>
          </a:xfrm>
          <a:custGeom>
            <a:avLst/>
            <a:gdLst/>
            <a:ahLst/>
            <a:cxnLst/>
            <a:rect r="r" b="b" t="t" l="l"/>
            <a:pathLst>
              <a:path h="1860295" w="1894745">
                <a:moveTo>
                  <a:pt x="0" y="0"/>
                </a:moveTo>
                <a:lnTo>
                  <a:pt x="1894745" y="0"/>
                </a:lnTo>
                <a:lnTo>
                  <a:pt x="1894745" y="1860295"/>
                </a:lnTo>
                <a:lnTo>
                  <a:pt x="0" y="18602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DAGnMeaSKT0</dc:identifier>
  <dcterms:modified xsi:type="dcterms:W3CDTF">2011-08-01T06:04:30Z</dcterms:modified>
  <cp:revision>1</cp:revision>
  <dc:title>Purple Futuristic Technology Presentation</dc:title>
</cp:coreProperties>
</file>

<file path=docProps/thumbnail.jpeg>
</file>